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264" r:id="rId4"/>
    <p:sldId id="257" r:id="rId5"/>
    <p:sldId id="259" r:id="rId6"/>
    <p:sldId id="260" r:id="rId7"/>
    <p:sldId id="258" r:id="rId8"/>
    <p:sldId id="262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676" autoAdjust="0"/>
  </p:normalViewPr>
  <p:slideViewPr>
    <p:cSldViewPr snapToGrid="0">
      <p:cViewPr varScale="1">
        <p:scale>
          <a:sx n="69" d="100"/>
          <a:sy n="69" d="100"/>
        </p:scale>
        <p:origin x="115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7DE6E-C5EE-4E19-BE15-F4A7B80E0BC2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BD7E8-C98A-4252-8C09-245EB3383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00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BD7E8-C98A-4252-8C09-245EB33834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785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BD7E8-C98A-4252-8C09-245EB33834E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0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ln>
            <a:solidFill>
              <a:schemeClr val="bg1"/>
            </a:solidFill>
          </a:ln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84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1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7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5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09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34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458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79" y="262462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19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7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86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C01DA-9EB0-4DB9-B655-FAB562AF4FD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9F654-A2BC-45EB-890B-2D2D65827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4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safetytraining.arc.nasa.gov/training/registration/EHS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818" y="2013995"/>
            <a:ext cx="9144000" cy="2566395"/>
          </a:xfr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Pre-Internship Conference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Call </a:t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Haley Feck &amp; Nicole Medenilla 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818" y="317580"/>
            <a:ext cx="9144000" cy="9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3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0391" y="1992301"/>
            <a:ext cx="10940903" cy="34719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65165" y="2073857"/>
            <a:ext cx="1040492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Bicycles</a:t>
            </a:r>
          </a:p>
          <a:p>
            <a:pPr algn="ctr"/>
            <a:endParaRPr lang="en-US" sz="2400" b="1" dirty="0">
              <a:solidFill>
                <a:srgbClr val="FFFF00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You will be able to rent and use a bicycle during your stay. This is available at the bike shack by the commissary. It is your responsibility to turn it in before you leave.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974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57988" y="1988955"/>
            <a:ext cx="9908153" cy="33189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45528" y="2204625"/>
            <a:ext cx="947684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Activities on Center</a:t>
            </a:r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There will be </a:t>
            </a:r>
            <a:r>
              <a:rPr lang="en-US" sz="2400" b="1" dirty="0" smtClean="0">
                <a:solidFill>
                  <a:srgbClr val="FF0000"/>
                </a:solidFill>
              </a:rPr>
              <a:t>mandatory</a:t>
            </a:r>
            <a:r>
              <a:rPr lang="en-US" sz="2400" dirty="0" smtClean="0">
                <a:solidFill>
                  <a:schemeClr val="bg1"/>
                </a:solidFill>
              </a:rPr>
              <a:t> Discussion Sessions, </a:t>
            </a:r>
            <a:r>
              <a:rPr lang="en-US" sz="2400" dirty="0">
                <a:solidFill>
                  <a:schemeClr val="bg1"/>
                </a:solidFill>
              </a:rPr>
              <a:t>P</a:t>
            </a:r>
            <a:r>
              <a:rPr lang="en-US" sz="2400" dirty="0" smtClean="0">
                <a:solidFill>
                  <a:schemeClr val="bg1"/>
                </a:solidFill>
              </a:rPr>
              <a:t>rofessional </a:t>
            </a:r>
            <a:r>
              <a:rPr lang="en-US" sz="2400" dirty="0">
                <a:solidFill>
                  <a:schemeClr val="bg1"/>
                </a:solidFill>
              </a:rPr>
              <a:t>D</a:t>
            </a:r>
            <a:r>
              <a:rPr lang="en-US" sz="2400" dirty="0" smtClean="0">
                <a:solidFill>
                  <a:schemeClr val="bg1"/>
                </a:solidFill>
              </a:rPr>
              <a:t>evelopments, Tours, and poster informational sessions. Your mentors will be alerted as to the required times.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170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2716" y="1545634"/>
            <a:ext cx="10591061" cy="352260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54314" y="1569597"/>
            <a:ext cx="100998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Important Notes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After-hours- If your mentor requests that you work after hours, be aware that an after-hours badge must be issued and approved. Please have your mentor contact us directly for these requests and we will go through the approval process with them.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Alternative projects- We understand that you may want to participate in many projects, but you cannot take on extra work </a:t>
            </a:r>
            <a:r>
              <a:rPr lang="en-US" u="sng" dirty="0"/>
              <a:t>without prior approval from your program manager</a:t>
            </a:r>
            <a:r>
              <a:rPr lang="en-US" u="sng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For those of you staying at the </a:t>
            </a:r>
            <a:r>
              <a:rPr lang="en-US" dirty="0" smtClean="0"/>
              <a:t>Lodge, note </a:t>
            </a:r>
            <a:r>
              <a:rPr lang="en-US" dirty="0"/>
              <a:t>that the Lodge will also be temporarily housing researchers, partners, and associated </a:t>
            </a:r>
            <a:r>
              <a:rPr lang="en-US" dirty="0" smtClean="0"/>
              <a:t>employees, so please </a:t>
            </a:r>
            <a:r>
              <a:rPr lang="en-US" dirty="0"/>
              <a:t>treat your stay and space in a professional manner.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You are here to learn real-world applications and </a:t>
            </a:r>
            <a:r>
              <a:rPr lang="en-US" dirty="0" smtClean="0"/>
              <a:t>experiences, as </a:t>
            </a:r>
            <a:r>
              <a:rPr lang="en-US" dirty="0"/>
              <a:t>such, any deadlines or due dates given </a:t>
            </a:r>
            <a:r>
              <a:rPr lang="en-US" dirty="0" smtClean="0"/>
              <a:t>to you </a:t>
            </a:r>
            <a:r>
              <a:rPr lang="en-US" dirty="0"/>
              <a:t>are firm. Any </a:t>
            </a:r>
            <a:r>
              <a:rPr lang="en-US" dirty="0" smtClean="0"/>
              <a:t>exception </a:t>
            </a:r>
            <a:r>
              <a:rPr lang="en-US" dirty="0"/>
              <a:t>must be requested in a timely manner from the person(s) issuing the deliverable. This does not mean that all requests will be approved. Please prepare accordingly.</a:t>
            </a:r>
            <a:endParaRPr lang="en-US" i="1" dirty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3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3378" y="1366092"/>
            <a:ext cx="9110950" cy="5016758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Arrival Information </a:t>
            </a: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temporary identification badge will be issued to each intern for the duration of tenure</a:t>
            </a:r>
            <a:r>
              <a:rPr lang="en-US" sz="2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When you arrive at the Center in the morning, visit the security shack to the right of the gates to pick up your badge. You will need a valid government ID. *</a:t>
            </a:r>
            <a:r>
              <a:rPr lang="en-US" sz="1600" u="sng" dirty="0"/>
              <a:t>Note: Effective </a:t>
            </a:r>
            <a:r>
              <a:rPr lang="en-US" sz="1600" u="sng" dirty="0" smtClean="0"/>
              <a:t>10/5/16, </a:t>
            </a:r>
            <a:r>
              <a:rPr lang="en-US" sz="1600" u="sng" dirty="0"/>
              <a:t>state-issued identification from the following states and territories are not compliant with the REAL ID Act of 2005: American Samoa, </a:t>
            </a:r>
            <a:r>
              <a:rPr lang="en-US" sz="1600" u="sng" dirty="0" smtClean="0"/>
              <a:t> Minnesota, Missouri, and Washington.</a:t>
            </a:r>
            <a:r>
              <a:rPr lang="en-US" sz="1600" u="sng" dirty="0"/>
              <a:t> You must bring an alternate form of identification, such as a Passport, Military ID, or Enhanced Driver's License</a:t>
            </a:r>
            <a:r>
              <a:rPr lang="en-US" sz="1600" u="sng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Security shack is open at 6:00 in the morning</a:t>
            </a:r>
            <a:r>
              <a:rPr lang="en-US" sz="2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Orientation will begin at 9:00am on January 9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in Building N17, room 202. (Allow yourself 30 mins ahead of time to get your badge and find the building)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9256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1792" y="1430191"/>
            <a:ext cx="8743278" cy="507831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Arrival Information </a:t>
            </a: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There are two airports near Ames; San Francisco and San Jose International Airports.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You can inquire about ground transportation from the airport. Many taxis, buses, and shuttles are available; however the Super Shuttle service is the most cost effective way to get to NASA from either airport.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From SFO, a BART transfer to </a:t>
            </a:r>
            <a:r>
              <a:rPr lang="en-US" sz="2400" dirty="0" err="1" smtClean="0"/>
              <a:t>Caltrain</a:t>
            </a:r>
            <a:r>
              <a:rPr lang="en-US" sz="2400" dirty="0" smtClean="0"/>
              <a:t> (which arrives close to base) is also available.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2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89296" y="1666710"/>
            <a:ext cx="10147175" cy="4647426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2" algn="ctr"/>
            <a:endParaRPr lang="en-US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Expectations While On Center</a:t>
            </a:r>
          </a:p>
          <a:p>
            <a:pPr lvl="2"/>
            <a:endParaRPr lang="en-US" sz="24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Interns are expected at all times to conduct themselves in a </a:t>
            </a:r>
            <a:r>
              <a:rPr lang="en-US" sz="2400" dirty="0" smtClean="0"/>
              <a:t>professional manner. A positive, ethical outlook and personal responsibility are important. During your time here, remember to promote </a:t>
            </a:r>
            <a:r>
              <a:rPr lang="en-US" sz="2400" dirty="0"/>
              <a:t>the best interests of </a:t>
            </a:r>
            <a:r>
              <a:rPr lang="en-US" sz="2400" dirty="0" smtClean="0"/>
              <a:t>NASA Ames and the Education departments.</a:t>
            </a:r>
          </a:p>
          <a:p>
            <a:pPr marL="1203325" lvl="0" indent="-342900" fontAlgn="base">
              <a:buFont typeface="Arial" panose="020B0604020202020204" pitchFamily="34" charset="0"/>
              <a:buChar char="•"/>
            </a:pPr>
            <a:r>
              <a:rPr lang="en-US" sz="2400" dirty="0" smtClean="0"/>
              <a:t> You must comply </a:t>
            </a:r>
            <a:r>
              <a:rPr lang="en-US" sz="2400" dirty="0"/>
              <a:t>with all </a:t>
            </a:r>
            <a:r>
              <a:rPr lang="en-US" sz="2400" dirty="0" smtClean="0"/>
              <a:t>NASA </a:t>
            </a:r>
            <a:r>
              <a:rPr lang="en-US" sz="2400" dirty="0"/>
              <a:t>ARC safety and security </a:t>
            </a:r>
            <a:r>
              <a:rPr lang="en-US" sz="2400" dirty="0" smtClean="0"/>
              <a:t>regulations.</a:t>
            </a:r>
            <a:endParaRPr lang="en-US" sz="2400" dirty="0"/>
          </a:p>
          <a:p>
            <a:pPr marL="1260475" indent="-400050">
              <a:buFont typeface="Arial" panose="020B0604020202020204" pitchFamily="34" charset="0"/>
              <a:buChar char="•"/>
            </a:pPr>
            <a:r>
              <a:rPr lang="en-US" sz="2400" dirty="0" smtClean="0"/>
              <a:t>Remember, this is federal property, and all laws and applicable prosecutions are federal in nature.</a:t>
            </a:r>
          </a:p>
          <a:p>
            <a:pPr marL="860425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7389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3776" y="1496290"/>
            <a:ext cx="10295907" cy="495520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Safety Training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SATERN Training—IT training</a:t>
            </a:r>
          </a:p>
          <a:p>
            <a:endParaRPr lang="en-US" sz="2400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Information Technology (IT) security training is </a:t>
            </a:r>
            <a:r>
              <a:rPr lang="en-US" sz="2400" u="sng" dirty="0" smtClean="0"/>
              <a:t>mandatory</a:t>
            </a:r>
            <a:r>
              <a:rPr lang="en-US" sz="2400" dirty="0" smtClean="0"/>
              <a:t> for all federal employees, contractors, </a:t>
            </a:r>
            <a:r>
              <a:rPr lang="en-US" sz="2400" u="sng" dirty="0" smtClean="0"/>
              <a:t>students and associates</a:t>
            </a:r>
            <a:r>
              <a:rPr lang="en-US" sz="2400" dirty="0" smtClean="0"/>
              <a:t> who use NASA Federal IT assets and information.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You will receive an email notification when you are clear to take the SATERN IT Training. Please follow the directions given to complete the training.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Ideally to be completed before the start of your internship. You will receive an email detailing the courses, as well as some troubleshooting tips for IT issues you may encounter.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475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7328" y="2000628"/>
            <a:ext cx="9574306" cy="26776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Safety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Bootcamp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--to be done while on Center. </a:t>
            </a:r>
          </a:p>
          <a:p>
            <a:pPr marL="0" lvl="2"/>
            <a:endParaRPr lang="en-US" sz="2400" dirty="0" smtClean="0"/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dirty="0"/>
              <a:t>All students are required to sign up for the Safety </a:t>
            </a:r>
            <a:r>
              <a:rPr lang="en-US" sz="2400" dirty="0" err="1"/>
              <a:t>Bootcamp</a:t>
            </a:r>
            <a:r>
              <a:rPr lang="en-US" sz="2400" dirty="0"/>
              <a:t> class at: </a:t>
            </a:r>
            <a:r>
              <a:rPr lang="en-US" sz="2400" dirty="0">
                <a:hlinkClick r:id="rId2"/>
              </a:rPr>
              <a:t>https://safetytraining.arc.nasa.gov/training/registration/EHS</a:t>
            </a:r>
            <a:r>
              <a:rPr lang="en-US" sz="2400" dirty="0"/>
              <a:t> </a:t>
            </a:r>
            <a:r>
              <a:rPr lang="en-US" sz="2400" u="sng" dirty="0"/>
              <a:t>This is mandatory prior to </a:t>
            </a:r>
            <a:r>
              <a:rPr lang="en-US" sz="2400" u="sng" dirty="0" smtClean="0"/>
              <a:t>working in any </a:t>
            </a:r>
            <a:r>
              <a:rPr lang="en-US" sz="2400" u="sng" dirty="0"/>
              <a:t>lab</a:t>
            </a:r>
            <a:r>
              <a:rPr lang="en-US" sz="2400" u="sng" dirty="0" smtClean="0"/>
              <a:t>.</a:t>
            </a:r>
          </a:p>
          <a:p>
            <a:pPr marL="1257300" lvl="4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link may not work outside of the NASA firewall. You may sign up once on Center.</a:t>
            </a:r>
          </a:p>
        </p:txBody>
      </p:sp>
    </p:spTree>
    <p:extLst>
      <p:ext uri="{BB962C8B-B14F-4D97-AF65-F5344CB8AC3E}">
        <p14:creationId xmlns:p14="http://schemas.microsoft.com/office/powerpoint/2010/main" val="40187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1009" y="1681833"/>
            <a:ext cx="10218198" cy="498598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2"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Forms</a:t>
            </a:r>
          </a:p>
          <a:p>
            <a:pPr lvl="2" algn="ctr"/>
            <a:endParaRPr lang="en-US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FFFF00"/>
                </a:solidFill>
              </a:rPr>
              <a:t>Emergency Locator Form</a:t>
            </a:r>
          </a:p>
          <a:p>
            <a:pPr marL="2400300" lvl="4" indent="-571500">
              <a:buFont typeface="Arial" panose="020B0604020202020204" pitchFamily="34" charset="0"/>
              <a:buChar char="•"/>
            </a:pPr>
            <a:r>
              <a:rPr lang="en-US" sz="1600" i="1" dirty="0" smtClean="0"/>
              <a:t>Please fill out and turn in at orientation. 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FFFF00"/>
                </a:solidFill>
              </a:rPr>
              <a:t>W</a:t>
            </a:r>
            <a:r>
              <a:rPr lang="en-US" sz="2800" i="1" dirty="0" smtClean="0">
                <a:solidFill>
                  <a:srgbClr val="FFFF00"/>
                </a:solidFill>
              </a:rPr>
              <a:t>eekly Hour Log</a:t>
            </a:r>
          </a:p>
          <a:p>
            <a:pPr marL="2400300" lvl="4" indent="-571500">
              <a:buFont typeface="Arial" panose="020B0604020202020204" pitchFamily="34" charset="0"/>
              <a:buChar char="•"/>
            </a:pPr>
            <a:r>
              <a:rPr lang="en-US" dirty="0" smtClean="0"/>
              <a:t>Students are required to complete 400 hours of internship time (holidays are paid).</a:t>
            </a:r>
          </a:p>
          <a:p>
            <a:pPr marL="2400300" lvl="4" indent="-571500">
              <a:buFont typeface="Arial" panose="020B0604020202020204" pitchFamily="34" charset="0"/>
              <a:buChar char="•"/>
            </a:pPr>
            <a:r>
              <a:rPr lang="en-US" i="1" dirty="0" smtClean="0"/>
              <a:t>Fill out every week and return to Office of Education. Time worked </a:t>
            </a:r>
            <a:r>
              <a:rPr lang="en-US" i="1" dirty="0"/>
              <a:t>will be logged, and any missed hours will be taken out of your stipend. Conversely, do not underreport hours worked. All time spent working must be reported.</a:t>
            </a:r>
          </a:p>
          <a:p>
            <a:pPr marL="1485900" lvl="2" indent="-5715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FFFF00"/>
                </a:solidFill>
              </a:rPr>
              <a:t>Pre-Internship Plan Form</a:t>
            </a:r>
          </a:p>
          <a:p>
            <a:pPr marL="2400300" lvl="4" indent="-571500">
              <a:buFont typeface="Arial" panose="020B0604020202020204" pitchFamily="34" charset="0"/>
              <a:buChar char="•"/>
            </a:pPr>
            <a:r>
              <a:rPr lang="en-US" i="1" dirty="0" smtClean="0"/>
              <a:t>Discuss with your mentor at the beginning of your internship week. Form must be filled and turned in at the end of your first week of training.  </a:t>
            </a:r>
          </a:p>
          <a:p>
            <a:pPr lvl="4"/>
            <a:endParaRPr lang="en-US" sz="36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288108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352" y="1536730"/>
            <a:ext cx="9305364" cy="458587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On Campus</a:t>
            </a:r>
          </a:p>
          <a:p>
            <a:r>
              <a:rPr lang="en-US" sz="2800" dirty="0" smtClean="0"/>
              <a:t>There are three different places where you can have a meal: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	</a:t>
            </a:r>
            <a:r>
              <a:rPr lang="en-US" sz="2800" dirty="0" smtClean="0"/>
              <a:t>Mega Bites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Self Serve Breakfast……….6:00-6:30 a.m.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Hot Breakfast…………………6:30-9:30 a.m.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Lunch……………………………11:00-1:30 p.m.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Grab &amp; Go……………………….1:30-2:00 pm. </a:t>
            </a: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</a:t>
            </a:r>
            <a:r>
              <a:rPr lang="en-US" sz="2800" dirty="0" err="1"/>
              <a:t>SpaceBar</a:t>
            </a:r>
            <a:r>
              <a:rPr lang="en-US" sz="2800" dirty="0"/>
              <a:t>: Subs &amp; </a:t>
            </a:r>
            <a:r>
              <a:rPr lang="en-US" sz="2800" dirty="0" smtClean="0"/>
              <a:t>Burgers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Continental </a:t>
            </a:r>
            <a:r>
              <a:rPr lang="en-US" dirty="0"/>
              <a:t>breakfast and coffee will be available starting at 7:30 a.m. with full food and beverage service from 11:00 a.m. to 7:00 </a:t>
            </a:r>
            <a:r>
              <a:rPr lang="en-US" dirty="0" smtClean="0"/>
              <a:t>p.m.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 err="1"/>
              <a:t>SpaceBar</a:t>
            </a:r>
            <a:r>
              <a:rPr lang="en-US" dirty="0"/>
              <a:t>: Subs &amp; Burgers now also features a beverage area serving a variety of options including, but not limited to, specialty coffee, espresso and smoothies. In lieu of happy hours, The </a:t>
            </a:r>
            <a:r>
              <a:rPr lang="en-US" dirty="0" err="1"/>
              <a:t>SpaceBar</a:t>
            </a:r>
            <a:r>
              <a:rPr lang="en-US" dirty="0"/>
              <a:t> will have happy days, so all day every Thursday and Friday are happy days with discounts on all beverages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81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8769" y="2326306"/>
            <a:ext cx="11132488" cy="2862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00"/>
                </a:solidFill>
              </a:rPr>
              <a:t>Fitness Center</a:t>
            </a:r>
          </a:p>
          <a:p>
            <a:pPr algn="ctr"/>
            <a:endParaRPr lang="en-US" sz="2800" dirty="0" smtClean="0">
              <a:solidFill>
                <a:srgbClr val="FFC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en-US" sz="2400" dirty="0"/>
              <a:t>The Fitness Center is available to all with an Ames badge and a SIGNED RELEASE. (The fitness center requires that you turn in the completed form before you can use equipment at the facility</a:t>
            </a:r>
            <a:r>
              <a:rPr lang="en-US" sz="2400" dirty="0" smtClean="0"/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rgbClr val="FFC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0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783</Words>
  <Application>Microsoft Office PowerPoint</Application>
  <PresentationFormat>Widescreen</PresentationFormat>
  <Paragraphs>64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     Pre-Internship Conference  Call  Haley Feck &amp; Nicole Medenilla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Pre-Internship Conference Call</dc:title>
  <dc:creator>Raiida Thompson</dc:creator>
  <cp:lastModifiedBy>Medenilla, Nicole E. (ARC-VE)[WYLE LABS]</cp:lastModifiedBy>
  <cp:revision>47</cp:revision>
  <dcterms:created xsi:type="dcterms:W3CDTF">2015-05-26T17:37:36Z</dcterms:created>
  <dcterms:modified xsi:type="dcterms:W3CDTF">2016-12-21T19:40:05Z</dcterms:modified>
</cp:coreProperties>
</file>